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6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AF9134F-98B2-46C0-996B-A935EE9FB77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DB11CDB-7713-453E-983D-A343DB0B9092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>
              <a:solidFill>
                <a:srgbClr val="9E9E9E"/>
              </a:solidFill>
              <a:prstDash val="solid"/>
              <a:headEnd type="none" w="sm" len="sm"/>
              <a:tailEnd type="none" w="sm" len="sm"/>
            </a:ln>
          </a:left>
          <a:right>
            <a:ln w="9525">
              <a:solidFill>
                <a:srgbClr val="9E9E9E"/>
              </a:solidFill>
              <a:prstDash val="solid"/>
              <a:headEnd type="none" w="sm" len="sm"/>
              <a:tailEnd type="none" w="sm" len="sm"/>
            </a:ln>
          </a:right>
          <a:top>
            <a:ln w="9525">
              <a:solidFill>
                <a:srgbClr val="9E9E9E"/>
              </a:solidFill>
              <a:prstDash val="solid"/>
              <a:headEnd type="none" w="sm" len="sm"/>
              <a:tailEnd type="none" w="sm" len="sm"/>
            </a:ln>
          </a:top>
          <a:bottom>
            <a:ln w="9525">
              <a:solidFill>
                <a:srgbClr val="9E9E9E"/>
              </a:solidFill>
              <a:prstDash val="solid"/>
              <a:headEnd type="none" w="sm" len="sm"/>
              <a:tailEnd type="none" w="sm" len="sm"/>
            </a:ln>
          </a:bottom>
          <a:insideH>
            <a:ln w="9525">
              <a:solidFill>
                <a:srgbClr val="9E9E9E"/>
              </a:solidFill>
              <a:prstDash val="solid"/>
              <a:headEnd type="none" w="sm" len="sm"/>
              <a:tailEnd type="none" w="sm" len="sm"/>
            </a:ln>
          </a:insideH>
          <a:insideV>
            <a:ln w="9525">
              <a:solidFill>
                <a:srgbClr val="9E9E9E"/>
              </a:solidFill>
              <a:prstDash val="solid"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B3E5ADF-CE0C-45FB-BE98-BC7B1FA19D00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14" autoAdjust="0"/>
    <p:restoredTop sz="94660"/>
  </p:normalViewPr>
  <p:slideViewPr>
    <p:cSldViewPr>
      <p:cViewPr varScale="1">
        <p:scale>
          <a:sx n="62" d="100"/>
          <a:sy n="62" d="100"/>
        </p:scale>
        <p:origin x="40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685800" y="2130429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F300F018-566B-4528-A1E4-07B6539B5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 rot="5400000">
            <a:off x="2309020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6F5DB0DE-A083-477A-8990-C9C5AB145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 rot="5400000">
            <a:off x="4732339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 rot="5400000">
            <a:off x="541340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92325AC9-BA21-4595-99EA-FED2B669E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6D118667-A56A-4D14-8643-0508B94DB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Autofit/>
          </a:bodyPr>
          <a:lstStyle>
            <a:defPPr/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751ED7EC-0362-4D52-865A-EF70D0BC44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4F792D2C-B3FD-4E09-938C-7DE035654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4706EF34-B58B-4DD9-838E-54E9599E9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B01AABF7-209D-442C-A923-76E43C134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Autofit/>
          </a:bodyPr>
          <a:lstStyle>
            <a:defPPr/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Autofit/>
          </a:bodyPr>
          <a:lstStyle>
            <a:defPPr/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28ADCA54-45CE-4D78-9F91-2ACF66E4FD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8B20F1D3-5634-41F3-9D77-3876C3305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792288" y="4800604"/>
            <a:ext cx="5486400" cy="5667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22F84EA2-68B6-4866-BCBC-F184EE366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/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/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fld id="{2F7C0609-1D83-4CFC-BEC2-E0A71EC2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marR="0" lvl="0" algn="ctr">
        <a:lnSpc>
          <a:spcPct val="100000"/>
        </a:lnSpc>
        <a:spcBef>
          <a:spcPts val="0"/>
        </a:spcBef>
        <a:spcAft>
          <a:spcPts val="0"/>
        </a:spcAft>
        <a:buClr>
          <a:schemeClr val="dk1"/>
        </a:buClr>
        <a:buSzPts val="4400"/>
        <a:buFont typeface="Calibri"/>
        <a:buNone/>
        <a:defRPr sz="44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/>
      <a:lvl1pPr marL="457200" marR="0" lvl="0" indent="-431800" algn="l">
        <a:lnSpc>
          <a:spcPct val="100000"/>
        </a:lnSpc>
        <a:spcBef>
          <a:spcPts val="640"/>
        </a:spcBef>
        <a:spcAft>
          <a:spcPts val="0"/>
        </a:spcAft>
        <a:buClr>
          <a:schemeClr val="dk1"/>
        </a:buClr>
        <a:buSzPts val="3200"/>
        <a:buFont typeface="Arial"/>
        <a:buChar char="•"/>
        <a:defRPr sz="32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1pPr>
      <a:lvl2pPr marL="914400" marR="0" lvl="1" indent="-406400" algn="l">
        <a:lnSpc>
          <a:spcPct val="100000"/>
        </a:lnSpc>
        <a:spcBef>
          <a:spcPts val="560"/>
        </a:spcBef>
        <a:spcAft>
          <a:spcPts val="0"/>
        </a:spcAft>
        <a:buClr>
          <a:schemeClr val="dk1"/>
        </a:buClr>
        <a:buSzPts val="2800"/>
        <a:buFont typeface="Arial"/>
        <a:buChar char="–"/>
        <a:defRPr sz="28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2pPr>
      <a:lvl3pPr marL="1371600" marR="0" lvl="2" indent="-381000" algn="l">
        <a:lnSpc>
          <a:spcPct val="100000"/>
        </a:lnSpc>
        <a:spcBef>
          <a:spcPts val="480"/>
        </a:spcBef>
        <a:spcAft>
          <a:spcPts val="0"/>
        </a:spcAft>
        <a:buClr>
          <a:schemeClr val="dk1"/>
        </a:buClr>
        <a:buSzPts val="2400"/>
        <a:buFont typeface="Arial"/>
        <a:buChar char="•"/>
        <a:defRPr sz="24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3pPr>
      <a:lvl4pPr marL="1828800" marR="0" lvl="3" indent="-355600" algn="l">
        <a:lnSpc>
          <a:spcPct val="100000"/>
        </a:lnSpc>
        <a:spcBef>
          <a:spcPts val="400"/>
        </a:spcBef>
        <a:spcAft>
          <a:spcPts val="0"/>
        </a:spcAft>
        <a:buClr>
          <a:schemeClr val="dk1"/>
        </a:buClr>
        <a:buSzPts val="2000"/>
        <a:buFont typeface="Arial"/>
        <a:buChar char="–"/>
        <a:defRPr sz="20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4pPr>
      <a:lvl5pPr marL="2286000" marR="0" lvl="4" indent="-355600" algn="l">
        <a:lnSpc>
          <a:spcPct val="100000"/>
        </a:lnSpc>
        <a:spcBef>
          <a:spcPts val="400"/>
        </a:spcBef>
        <a:spcAft>
          <a:spcPts val="0"/>
        </a:spcAft>
        <a:buClr>
          <a:schemeClr val="dk1"/>
        </a:buClr>
        <a:buSzPts val="2000"/>
        <a:buFont typeface="Arial"/>
        <a:buChar char="»"/>
        <a:defRPr sz="20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5pPr>
      <a:lvl6pPr marL="2743200" marR="0" lvl="5" indent="-355600" algn="l">
        <a:lnSpc>
          <a:spcPct val="100000"/>
        </a:lnSpc>
        <a:spcBef>
          <a:spcPts val="400"/>
        </a:spcBef>
        <a:spcAft>
          <a:spcPts val="0"/>
        </a:spcAft>
        <a:buClr>
          <a:schemeClr val="dk1"/>
        </a:buClr>
        <a:buSzPts val="2000"/>
        <a:buFont typeface="Arial"/>
        <a:buChar char="•"/>
        <a:defRPr sz="20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6pPr>
      <a:lvl7pPr marL="3200400" marR="0" lvl="6" indent="-355600" algn="l">
        <a:lnSpc>
          <a:spcPct val="100000"/>
        </a:lnSpc>
        <a:spcBef>
          <a:spcPts val="400"/>
        </a:spcBef>
        <a:spcAft>
          <a:spcPts val="0"/>
        </a:spcAft>
        <a:buClr>
          <a:schemeClr val="dk1"/>
        </a:buClr>
        <a:buSzPts val="2000"/>
        <a:buFont typeface="Arial"/>
        <a:buChar char="•"/>
        <a:defRPr sz="20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7pPr>
      <a:lvl8pPr marL="3657600" marR="0" lvl="7" indent="-355600" algn="l">
        <a:lnSpc>
          <a:spcPct val="100000"/>
        </a:lnSpc>
        <a:spcBef>
          <a:spcPts val="400"/>
        </a:spcBef>
        <a:spcAft>
          <a:spcPts val="0"/>
        </a:spcAft>
        <a:buClr>
          <a:schemeClr val="dk1"/>
        </a:buClr>
        <a:buSzPts val="2000"/>
        <a:buFont typeface="Arial"/>
        <a:buChar char="•"/>
        <a:defRPr sz="20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8pPr>
      <a:lvl9pPr marL="4114800" marR="0" lvl="8" indent="-355600" algn="l">
        <a:lnSpc>
          <a:spcPct val="100000"/>
        </a:lnSpc>
        <a:spcBef>
          <a:spcPts val="400"/>
        </a:spcBef>
        <a:spcAft>
          <a:spcPts val="0"/>
        </a:spcAft>
        <a:buClr>
          <a:schemeClr val="dk1"/>
        </a:buClr>
        <a:buSzPts val="2000"/>
        <a:buFont typeface="Arial"/>
        <a:buChar char="•"/>
        <a:defRPr sz="2000" b="0" i="0" u="none" strike="noStrike" cap="none">
          <a:solidFill>
            <a:schemeClr val="dk1"/>
          </a:solidFill>
          <a:latin typeface="Calibri"/>
          <a:ea typeface="Calibri"/>
          <a:cs typeface="Calibri"/>
        </a:defRPr>
      </a:lvl9pPr>
    </p:bodyStyle>
    <p:other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profil.mos.ru/images/docs/kadet/Prikaz_704.pdf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profil.mos.ru/images/GMC/Kadet_klass/doc/Prikaz_324_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rofil.mos.ru/images/docs/kadet/Prikaz_852.pdf" TargetMode="External"/><Relationship Id="rId4" Type="http://schemas.openxmlformats.org/officeDocument/2006/relationships/hyperlink" Target="https://profil.mos.ru/images/docs/kadet/Prikaz_705.pdf" TargetMode="Externa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fif"/><Relationship Id="rId4" Type="http://schemas.openxmlformats.org/officeDocument/2006/relationships/image" Target="../media/image32.jf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f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fif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194925" y="1670800"/>
            <a:ext cx="8180100" cy="486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just"/>
            <a:endParaRPr>
              <a:solidFill>
                <a:schemeClr val="tx1"/>
              </a:solidFill>
            </a:endParaRPr>
          </a:p>
          <a:p>
            <a:pPr marL="457200" indent="-327025" algn="just">
              <a:lnSpc>
                <a:spcPct val="115000"/>
              </a:lnSpc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sz="1550" b="1" u="sng">
                <a:solidFill>
                  <a:srgbClr val="0000F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hlinkClick r:id="rId2"/>
              </a:rPr>
              <a:t>Приказ Департамента образования и науки города Москвы от 22 апреля 2022 года № 324 «Об утверждении Стандарта городского проекта «Кадетский класс в московской школе» в государственных образовательных организациях, подведомственных Департаменту образования и науки города Москвы, и Стандарта кадетского корпуса».</a:t>
            </a:r>
            <a:endParaRPr sz="1550" b="1">
              <a:solidFill>
                <a:schemeClr val="tx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</a:endParaRPr>
          </a:p>
          <a:p>
            <a:pPr marL="457200" indent="-327025" algn="just">
              <a:lnSpc>
                <a:spcPct val="115000"/>
              </a:lnSpc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sz="1550" b="1" u="sng">
                <a:solidFill>
                  <a:srgbClr val="0000F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hlinkClick r:id="rId3"/>
              </a:rPr>
              <a:t>Приказ Департамента образования и науки города Москвы от 30 августа 2022 года № 704 «О реализации в государственных образовательных организациях, подведомственных Департаменту образования и науки города Москвы, городского образовательного проекта “Кадетский класс в московской школе”».</a:t>
            </a:r>
            <a:endParaRPr sz="1550" b="1">
              <a:solidFill>
                <a:schemeClr val="tx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</a:endParaRPr>
          </a:p>
          <a:p>
            <a:pPr marL="457200" indent="-327025" algn="just">
              <a:lnSpc>
                <a:spcPct val="115000"/>
              </a:lnSpc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sz="1550" b="1" u="sng">
                <a:solidFill>
                  <a:srgbClr val="0000F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hlinkClick r:id="rId4"/>
              </a:rPr>
              <a:t>Приказ Департамента образования и науки города Москвы от 30 августа 2022 года № 705 «О реализации в государственных образовательных организациях, подведомственных Департаменту образования и науки города Москвы, проекта предпрофессионального образования “Кадетский класс в московской школе”».</a:t>
            </a:r>
            <a:endParaRPr sz="1550" b="1">
              <a:solidFill>
                <a:schemeClr val="tx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</a:endParaRPr>
          </a:p>
          <a:p>
            <a:pPr marL="457200" indent="-327025" algn="just">
              <a:lnSpc>
                <a:spcPct val="115000"/>
              </a:lnSpc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sz="1550" b="1" u="sng">
                <a:solidFill>
                  <a:srgbClr val="0000FF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hlinkClick r:id="rId5"/>
              </a:rPr>
              <a:t>Приказ Департамента образования и науки города Москвы от 17 октября 2022 года № 852 «Об утверждении перечня образовательных организаций высшего образования, участвующих в реализации городского проекта “Кадетский класс в московской школе”».</a:t>
            </a:r>
            <a:endParaRPr sz="1550" b="1">
              <a:solidFill>
                <a:schemeClr val="tx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</a:endParaRPr>
          </a:p>
          <a:p>
            <a:pPr algn="ctr">
              <a:spcBef>
                <a:spcPts val="800"/>
              </a:spcBef>
            </a:pPr>
            <a:r>
              <a:rPr sz="4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3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</a:t>
            </a:r>
          </a:p>
          <a:p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</a:t>
            </a:r>
            <a:endParaRPr/>
          </a:p>
          <a:p>
            <a:r>
              <a:rPr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   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        </a:t>
            </a:r>
            <a:endParaRPr/>
          </a:p>
          <a:p>
            <a:r>
              <a:rPr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/>
          </a:p>
        </p:txBody>
      </p:sp>
      <p:pic>
        <p:nvPicPr>
          <p:cNvPr id="95" name="Picture 95"/>
          <p:cNvPicPr/>
          <p:nvPr/>
        </p:nvPicPr>
        <p:blipFill>
          <a:blip r:embed="rId6"/>
          <a:stretch/>
        </p:blipFill>
        <p:spPr>
          <a:xfrm>
            <a:off x="4567242" y="34242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97" name="Picture 97"/>
          <p:cNvPicPr/>
          <p:nvPr/>
        </p:nvPicPr>
        <p:blipFill>
          <a:blip r:embed="rId6"/>
          <a:stretch/>
        </p:blipFill>
        <p:spPr>
          <a:xfrm>
            <a:off x="4719642" y="35766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99" name="Picture 99"/>
          <p:cNvPicPr/>
          <p:nvPr/>
        </p:nvPicPr>
        <p:blipFill>
          <a:blip r:embed="rId6"/>
          <a:stretch/>
        </p:blipFill>
        <p:spPr>
          <a:xfrm>
            <a:off x="4872042" y="37290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101" name="Picture 101"/>
          <p:cNvPicPr/>
          <p:nvPr/>
        </p:nvPicPr>
        <p:blipFill>
          <a:blip r:embed="rId7"/>
          <a:stretch/>
        </p:blipFill>
        <p:spPr>
          <a:xfrm>
            <a:off x="-10" y="157367"/>
            <a:ext cx="7419975" cy="1685925"/>
          </a:xfrm>
          <a:prstGeom prst="rect">
            <a:avLst/>
          </a:prstGeom>
          <a:ln>
            <a:noFill/>
          </a:ln>
        </p:spPr>
      </p:pic>
      <p:pic>
        <p:nvPicPr>
          <p:cNvPr id="103" name="Picture 103"/>
          <p:cNvPicPr/>
          <p:nvPr/>
        </p:nvPicPr>
        <p:blipFill>
          <a:blip r:embed="rId8"/>
          <a:stretch/>
        </p:blipFill>
        <p:spPr>
          <a:xfrm>
            <a:off x="0" y="-4758"/>
            <a:ext cx="9144000" cy="6858000"/>
          </a:xfrm>
          <a:prstGeom prst="rect">
            <a:avLst/>
          </a:prstGeom>
        </p:spPr>
      </p:pic>
      <p:pic>
        <p:nvPicPr>
          <p:cNvPr id="105" name="Picture 105"/>
          <p:cNvPicPr/>
          <p:nvPr/>
        </p:nvPicPr>
        <p:blipFill>
          <a:blip r:embed="rId9"/>
          <a:stretch/>
        </p:blipFill>
        <p:spPr>
          <a:xfrm>
            <a:off x="7759279" y="109913"/>
            <a:ext cx="1231499" cy="1450974"/>
          </a:xfrm>
          <a:prstGeom prst="rect">
            <a:avLst/>
          </a:prstGeom>
        </p:spPr>
      </p:pic>
      <p:pic>
        <p:nvPicPr>
          <p:cNvPr id="107" name="Picture 107"/>
          <p:cNvPicPr/>
          <p:nvPr/>
        </p:nvPicPr>
        <p:blipFill>
          <a:blip r:embed="rId9"/>
          <a:stretch/>
        </p:blipFill>
        <p:spPr>
          <a:xfrm>
            <a:off x="7759279" y="96457"/>
            <a:ext cx="1231499" cy="1450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/>
          </a:lstStyle>
          <a:p>
            <a:r>
              <a:rPr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Вузы-партнёры</a:t>
            </a:r>
          </a:p>
        </p:txBody>
      </p:sp>
      <p:graphicFrame>
        <p:nvGraphicFramePr>
          <p:cNvPr id="139" name="Table 139"/>
          <p:cNvGraphicFramePr/>
          <p:nvPr/>
        </p:nvGraphicFramePr>
        <p:xfrm>
          <a:off x="651762" y="1332992"/>
          <a:ext cx="7840498" cy="4385350"/>
        </p:xfrm>
        <a:graphic>
          <a:graphicData uri="http://schemas.openxmlformats.org/drawingml/2006/table">
            <a:tbl>
              <a:tblPr>
                <a:noFill/>
                <a:tableStyleId>{ADB11CDB-7713-453E-983D-A343DB0B9092}</a:tableStyleId>
              </a:tblPr>
              <a:tblGrid>
                <a:gridCol w="3920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0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2675">
                <a:tc rowSpan="2"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20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Академия</a:t>
                      </a:r>
                      <a:r>
                        <a:rPr sz="2000" b="1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ФСБ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000" b="1" baseline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2000" b="1" baseline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Социальный  гуманитарный университет</a:t>
                      </a:r>
                      <a:endParaRPr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000"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20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РАНХиГС (государственное и муниципальное управление)</a:t>
                      </a:r>
                      <a:br>
                        <a:rPr sz="20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sz="20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sz="20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sz="20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5" marR="91425" marT="91425" marB="91425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267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1" name="Picture 141"/>
          <p:cNvPicPr/>
          <p:nvPr/>
        </p:nvPicPr>
        <p:blipFill>
          <a:blip r:embed="rId2"/>
          <a:stretch/>
        </p:blipFill>
        <p:spPr>
          <a:xfrm>
            <a:off x="9135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144000" cy="684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000"/>
            <a:ext cx="9216000" cy="688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4294967295"/>
          </p:nvPr>
        </p:nvSpPr>
        <p:spPr>
          <a:xfrm>
            <a:off x="457200" y="658429"/>
            <a:ext cx="8229600" cy="485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>
            <a:defPPr/>
            <a:lvl1pPr lvl="0"/>
          </a:lstStyle>
          <a:p>
            <a:pPr marL="342900" indent="-342900" algn="ctr">
              <a:lnSpc>
                <a:spcPct val="80000"/>
              </a:lnSpc>
              <a:spcBef>
                <a:spcPts val="0"/>
              </a:spcBef>
              <a:buNone/>
            </a:pPr>
            <a:endParaRPr sz="2850" b="1">
              <a:solidFill>
                <a:srgbClr val="E36C09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 algn="ctr">
              <a:lnSpc>
                <a:spcPct val="80000"/>
              </a:lnSpc>
              <a:spcBef>
                <a:spcPts val="570"/>
              </a:spcBef>
              <a:buNone/>
            </a:pPr>
            <a:endParaRPr sz="2850" b="1">
              <a:solidFill>
                <a:srgbClr val="E36C09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 algn="ctr">
              <a:lnSpc>
                <a:spcPct val="80000"/>
              </a:lnSpc>
              <a:spcBef>
                <a:spcPts val="570"/>
              </a:spcBef>
              <a:buNone/>
            </a:pPr>
            <a:endParaRPr sz="2850" b="1">
              <a:solidFill>
                <a:srgbClr val="E36C09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 algn="ctr">
              <a:lnSpc>
                <a:spcPct val="80000"/>
              </a:lnSpc>
              <a:spcBef>
                <a:spcPts val="1197"/>
              </a:spcBef>
              <a:buNone/>
            </a:pPr>
            <a:r>
              <a:rPr sz="5985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Спасибо </a:t>
            </a:r>
          </a:p>
          <a:p>
            <a:pPr marL="342900" indent="-342900" algn="ctr">
              <a:lnSpc>
                <a:spcPct val="80000"/>
              </a:lnSpc>
              <a:spcBef>
                <a:spcPts val="1197"/>
              </a:spcBef>
              <a:buNone/>
            </a:pPr>
            <a:r>
              <a:rPr sz="5985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 внимание !</a:t>
            </a:r>
          </a:p>
          <a:p>
            <a:pPr marL="342900" indent="-342900" algn="ctr">
              <a:lnSpc>
                <a:spcPct val="80000"/>
              </a:lnSpc>
              <a:spcBef>
                <a:spcPts val="570"/>
              </a:spcBef>
              <a:buNone/>
            </a:pPr>
            <a:endParaRPr sz="2850" b="1">
              <a:solidFill>
                <a:srgbClr val="E36C09"/>
              </a:solidFill>
              <a:latin typeface="Times New Roman"/>
              <a:ea typeface="Times New Roman"/>
              <a:cs typeface="Times New Roman"/>
            </a:endParaRPr>
          </a:p>
          <a:p>
            <a:pPr marL="342900" indent="-342900" algn="ctr">
              <a:lnSpc>
                <a:spcPct val="80000"/>
              </a:lnSpc>
              <a:spcBef>
                <a:spcPts val="570"/>
              </a:spcBef>
              <a:buNone/>
            </a:pPr>
            <a:endParaRPr sz="2850" b="1">
              <a:solidFill>
                <a:srgbClr val="1C4587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503549" y="2601915"/>
            <a:ext cx="8136900" cy="39483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Autofit/>
          </a:bodyPr>
          <a:lstStyle/>
          <a:p>
            <a:pPr algn="ctr"/>
            <a:r>
              <a:rPr sz="4800" b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Родительское собрание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sz="4800" b="1" i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«Кадетский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sz="4800" b="1" i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юридический класс»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ctr"/>
            <a:endParaRPr sz="4800" b="1" i="1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sz="2800" b="1" i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09.06.2026</a:t>
            </a:r>
            <a:endParaRPr sz="2800" i="1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algn="ctr"/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sz="4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3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</a:t>
            </a:r>
          </a:p>
          <a:p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r>
              <a:rPr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   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       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r>
              <a:rPr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9" name="Picture 79"/>
          <p:cNvPicPr/>
          <p:nvPr/>
        </p:nvPicPr>
        <p:blipFill>
          <a:blip r:embed="rId2"/>
          <a:stretch/>
        </p:blipFill>
        <p:spPr>
          <a:xfrm>
            <a:off x="4567242" y="34242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81" name="Picture 81"/>
          <p:cNvPicPr/>
          <p:nvPr/>
        </p:nvPicPr>
        <p:blipFill>
          <a:blip r:embed="rId2"/>
          <a:stretch/>
        </p:blipFill>
        <p:spPr>
          <a:xfrm>
            <a:off x="4719642" y="35766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83" name="Picture 83"/>
          <p:cNvPicPr/>
          <p:nvPr/>
        </p:nvPicPr>
        <p:blipFill>
          <a:blip r:embed="rId2"/>
          <a:stretch/>
        </p:blipFill>
        <p:spPr>
          <a:xfrm>
            <a:off x="4872042" y="37290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85" name="Picture 85"/>
          <p:cNvPicPr/>
          <p:nvPr/>
        </p:nvPicPr>
        <p:blipFill>
          <a:blip r:embed="rId3"/>
          <a:srcRect l="27215" r="27424"/>
          <a:stretch/>
        </p:blipFill>
        <p:spPr>
          <a:xfrm>
            <a:off x="7427265" y="251894"/>
            <a:ext cx="1435252" cy="1692439"/>
          </a:xfrm>
          <a:prstGeom prst="rect">
            <a:avLst/>
          </a:prstGeom>
          <a:ln>
            <a:noFill/>
          </a:ln>
        </p:spPr>
      </p:pic>
      <p:pic>
        <p:nvPicPr>
          <p:cNvPr id="87" name="Picture 87"/>
          <p:cNvPicPr/>
          <p:nvPr/>
        </p:nvPicPr>
        <p:blipFill>
          <a:blip r:embed="rId4"/>
          <a:stretch/>
        </p:blipFill>
        <p:spPr>
          <a:xfrm>
            <a:off x="131300" y="321204"/>
            <a:ext cx="7143564" cy="1623121"/>
          </a:xfrm>
          <a:prstGeom prst="rect">
            <a:avLst/>
          </a:prstGeom>
          <a:ln>
            <a:noFill/>
          </a:ln>
        </p:spPr>
      </p:pic>
      <p:pic>
        <p:nvPicPr>
          <p:cNvPr id="89" name="Picture 89"/>
          <p:cNvPicPr/>
          <p:nvPr/>
        </p:nvPicPr>
        <p:blipFill>
          <a:blip r:embed="rId5"/>
          <a:stretch/>
        </p:blipFill>
        <p:spPr>
          <a:xfrm>
            <a:off x="-4758" y="4767"/>
            <a:ext cx="9144000" cy="6858000"/>
          </a:xfrm>
          <a:prstGeom prst="rect">
            <a:avLst/>
          </a:prstGeom>
        </p:spPr>
      </p:pic>
      <p:pic>
        <p:nvPicPr>
          <p:cNvPr id="91" name="Picture 91"/>
          <p:cNvPicPr/>
          <p:nvPr/>
        </p:nvPicPr>
        <p:blipFill>
          <a:blip r:embed="rId6"/>
          <a:stretch/>
        </p:blipFill>
        <p:spPr>
          <a:xfrm>
            <a:off x="7472165" y="199289"/>
            <a:ext cx="1542757" cy="1745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10"/>
          <p:cNvPicPr/>
          <p:nvPr/>
        </p:nvPicPr>
        <p:blipFill>
          <a:blip r:embed="rId2"/>
          <a:stretch/>
        </p:blipFill>
        <p:spPr>
          <a:xfrm>
            <a:off x="4567242" y="34242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112" name="Picture 112"/>
          <p:cNvPicPr/>
          <p:nvPr/>
        </p:nvPicPr>
        <p:blipFill>
          <a:blip r:embed="rId2"/>
          <a:stretch/>
        </p:blipFill>
        <p:spPr>
          <a:xfrm>
            <a:off x="4719642" y="3576642"/>
            <a:ext cx="9525" cy="9525"/>
          </a:xfrm>
          <a:prstGeom prst="rect">
            <a:avLst/>
          </a:prstGeom>
          <a:ln>
            <a:noFill/>
          </a:ln>
        </p:spPr>
      </p:pic>
      <p:pic>
        <p:nvPicPr>
          <p:cNvPr id="114" name="Picture 114"/>
          <p:cNvPicPr/>
          <p:nvPr/>
        </p:nvPicPr>
        <p:blipFill>
          <a:blip r:embed="rId2"/>
          <a:stretch/>
        </p:blipFill>
        <p:spPr>
          <a:xfrm>
            <a:off x="4872042" y="3729042"/>
            <a:ext cx="9525" cy="9525"/>
          </a:xfrm>
          <a:prstGeom prst="rect">
            <a:avLst/>
          </a:prstGeom>
          <a:ln>
            <a:noFill/>
          </a:ln>
        </p:spPr>
      </p:pic>
      <p:graphicFrame>
        <p:nvGraphicFramePr>
          <p:cNvPr id="115" name="Table 115"/>
          <p:cNvGraphicFramePr/>
          <p:nvPr/>
        </p:nvGraphicFramePr>
        <p:xfrm>
          <a:off x="641838" y="801687"/>
          <a:ext cx="7060636" cy="5877247"/>
        </p:xfrm>
        <a:graphic>
          <a:graphicData uri="http://schemas.openxmlformats.org/drawingml/2006/table">
            <a:tbl>
              <a:tblPr>
                <a:noFill/>
                <a:tableStyleId>{9AF9134F-98B2-46C0-996B-A935EE9FB77A}</a:tableStyleId>
              </a:tblPr>
              <a:tblGrid>
                <a:gridCol w="4440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4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687">
                <a:tc row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Учебные предметы, курсы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800" b="1">
                          <a:latin typeface="Times New Roman"/>
                          <a:ea typeface="Times New Roman"/>
                          <a:cs typeface="Times New Roman"/>
                        </a:rPr>
                        <a:t>2026-2027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800" b="1">
                          <a:latin typeface="Times New Roman"/>
                          <a:ea typeface="Times New Roman"/>
                          <a:cs typeface="Times New Roman"/>
                        </a:rPr>
                        <a:t>2027-2028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800" b="1">
                          <a:latin typeface="Times New Roman"/>
                          <a:ea typeface="Times New Roman"/>
                          <a:cs typeface="Times New Roman"/>
                        </a:rPr>
                        <a:t>2028-2028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787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Обязательная часть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/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/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Иностранный (английский) язык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Алгебра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Вероятность и статистика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Геометрия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Информатика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Труд (технология)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ОБЗР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Физическая культура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ctr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Итого (количество часов обязательной части)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9787">
                <a:tc gridSpan="3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Часть, формируемая участниками образовательных отношений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9787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Славное наследие России (на английском языке)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9787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>
                          <a:latin typeface="Times New Roman"/>
                          <a:ea typeface="Times New Roman"/>
                          <a:cs typeface="Times New Roman"/>
                        </a:rPr>
                        <a:t>Основы права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Итого (количество часов формируемой части)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293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Максимальная учебная недельная нагрузка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100" b="1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pic>
        <p:nvPicPr>
          <p:cNvPr id="117" name="Picture 117"/>
          <p:cNvPicPr/>
          <p:nvPr/>
        </p:nvPicPr>
        <p:blipFill>
          <a:blip r:embed="rId3"/>
          <a:srcRect l="27217" r="27421"/>
          <a:stretch/>
        </p:blipFill>
        <p:spPr>
          <a:xfrm>
            <a:off x="7824854" y="0"/>
            <a:ext cx="1143175" cy="1348000"/>
          </a:xfrm>
          <a:prstGeom prst="rect">
            <a:avLst/>
          </a:prstGeom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641838" y="217550"/>
            <a:ext cx="6954716" cy="43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noAutofit/>
          </a:bodyPr>
          <a:lstStyle/>
          <a:p>
            <a:pPr algn="ctr"/>
            <a:r>
              <a:rPr sz="23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Учебный план кадетского юридического класса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0" name="Picture 120"/>
          <p:cNvPicPr/>
          <p:nvPr/>
        </p:nvPicPr>
        <p:blipFill>
          <a:blip r:embed="rId4"/>
          <a:stretch/>
        </p:blipFill>
        <p:spPr>
          <a:xfrm>
            <a:off x="-373408" y="-4758"/>
            <a:ext cx="9493321" cy="6858000"/>
          </a:xfrm>
          <a:prstGeom prst="rect">
            <a:avLst/>
          </a:prstGeom>
        </p:spPr>
      </p:pic>
      <p:pic>
        <p:nvPicPr>
          <p:cNvPr id="122" name="Picture 122"/>
          <p:cNvPicPr/>
          <p:nvPr/>
        </p:nvPicPr>
        <p:blipFill>
          <a:blip r:embed="rId5"/>
          <a:stretch/>
        </p:blipFill>
        <p:spPr>
          <a:xfrm>
            <a:off x="8087837" y="-82193"/>
            <a:ext cx="1002564" cy="15411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7" y="801687"/>
            <a:ext cx="7614001" cy="5838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338650" y="267279"/>
            <a:ext cx="7623600" cy="6616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spAutoFit/>
          </a:bodyPr>
          <a:lstStyle/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sz="21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Внеурочная деятельность и дополнительное образование </a:t>
            </a:r>
          </a:p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sz="21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 кадетском юридическом классе</a:t>
            </a:r>
            <a:endParaRPr sz="21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25" name="Table 125"/>
          <p:cNvGraphicFramePr/>
          <p:nvPr/>
        </p:nvGraphicFramePr>
        <p:xfrm>
          <a:off x="722179" y="1188350"/>
          <a:ext cx="7417525" cy="5099850"/>
        </p:xfrm>
        <a:graphic>
          <a:graphicData uri="http://schemas.openxmlformats.org/drawingml/2006/table">
            <a:tbl>
              <a:tblPr>
                <a:noFill/>
                <a:tableStyleId>{9AF9134F-98B2-46C0-996B-A935EE9FB77A}</a:tableStyleId>
              </a:tblPr>
              <a:tblGrid>
                <a:gridCol w="511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6350">
                <a:tc gridSpan="4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800" b="1">
                          <a:solidFill>
                            <a:srgbClr val="1C4587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Внеурочная деятельность (обязательные курсы)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Разговоры о важном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Россия - мои горизонты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8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Славное наследие России (на английском языке)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8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Правоведение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Основы военной службы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Школа безопасности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350">
                <a:tc gridSpan="4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800" b="1">
                          <a:solidFill>
                            <a:srgbClr val="1C4587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Дополнительное образование (бюджет)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ОФП (общая физическая подготовка)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8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Кадетский вальс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80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История кадетства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b="1"/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8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Секреты русской орфографии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350">
                <a:tc gridSpan="4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800" b="1">
                          <a:solidFill>
                            <a:srgbClr val="1C4587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Дополнительное образование (внебюджет)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CCCCCC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“Формула успеха” (математика)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95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“Формула успеха” (информатика)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8575" marR="28575" marT="19050" marB="19050" anchor="b">
                    <a:lnL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9525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127" name="Picture 127"/>
          <p:cNvPicPr/>
          <p:nvPr/>
        </p:nvPicPr>
        <p:blipFill>
          <a:blip r:embed="rId2"/>
          <a:srcRect l="27217" r="27421"/>
          <a:stretch/>
        </p:blipFill>
        <p:spPr>
          <a:xfrm>
            <a:off x="7876654" y="87400"/>
            <a:ext cx="1143175" cy="1348000"/>
          </a:xfrm>
          <a:prstGeom prst="rect">
            <a:avLst/>
          </a:prstGeom>
          <a:ln>
            <a:noFill/>
          </a:ln>
        </p:spPr>
      </p:pic>
      <p:pic>
        <p:nvPicPr>
          <p:cNvPr id="129" name="Picture 129"/>
          <p:cNvPicPr/>
          <p:nvPr/>
        </p:nvPicPr>
        <p:blipFill>
          <a:blip r:embed="rId3"/>
          <a:stretch/>
        </p:blipFill>
        <p:spPr>
          <a:xfrm>
            <a:off x="7866686" y="89923"/>
            <a:ext cx="1231499" cy="1564216"/>
          </a:xfrm>
          <a:prstGeom prst="rect">
            <a:avLst/>
          </a:prstGeom>
        </p:spPr>
      </p:pic>
      <p:pic>
        <p:nvPicPr>
          <p:cNvPr id="131" name="Picture 131"/>
          <p:cNvPicPr/>
          <p:nvPr/>
        </p:nvPicPr>
        <p:blipFill>
          <a:blip r:embed="rId4"/>
          <a:stretch/>
        </p:blipFill>
        <p:spPr>
          <a:xfrm>
            <a:off x="0" y="4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144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Table 133"/>
          <p:cNvGraphicFramePr/>
          <p:nvPr/>
        </p:nvGraphicFramePr>
        <p:xfrm>
          <a:off x="646767" y="1024478"/>
          <a:ext cx="7509325" cy="5740835"/>
        </p:xfrm>
        <a:graphic>
          <a:graphicData uri="http://schemas.openxmlformats.org/drawingml/2006/table">
            <a:tbl>
              <a:tblPr>
                <a:noFill/>
                <a:tableStyleId>{FB3E5ADF-CE0C-45FB-BE98-BC7B1FA19D00}</a:tableStyleId>
              </a:tblPr>
              <a:tblGrid>
                <a:gridCol w="131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8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22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5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7К</a:t>
                      </a:r>
                    </a:p>
                  </a:txBody>
                  <a:tcPr marL="68575" marR="68575" marT="91425" marB="91425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5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8К</a:t>
                      </a:r>
                    </a:p>
                  </a:txBody>
                  <a:tcPr marL="68575" marR="68575" marT="91425" marB="91425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5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9К</a:t>
                      </a:r>
                    </a:p>
                  </a:txBody>
                  <a:tcPr marL="68575" marR="68575" marT="91425" marB="91425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50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Клятва кадет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Парад кадетского движения “Не прервется связь поколений”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3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62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Историческое путешествие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«Вахта памяти» на Посту №1 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Профессиональное обучение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 границ»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3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32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Смотр строя и песни “Марш Победы”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Демонстрационный экзамен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по строевой подготовке</a:t>
                      </a:r>
                      <a:endParaRPr sz="13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ОГЭ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92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Спартакиада Кадет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Московская метапредметная олимпиада </a:t>
                      </a:r>
                      <a:b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“Не прервется связь поколений”</a:t>
                      </a:r>
                      <a:endParaRPr sz="1600"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Московская метапредметная олимпиада </a:t>
                      </a:r>
                      <a:b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“Не прервется связь поколений”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32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Олимпиада “Музеи.Парки. Усадьбы Москвы”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Олимпиада “Музеи.Парки. Усадьбы Москвы”</a:t>
                      </a:r>
                      <a:endParaRPr sz="13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Волонтерская деятельность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325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latin typeface="Times New Roman"/>
                          <a:ea typeface="Times New Roman"/>
                          <a:cs typeface="Times New Roman"/>
                        </a:rPr>
                        <a:t>День кадет на ВДНХ</a:t>
                      </a:r>
                      <a:endParaRPr sz="1300" b="1" u="none" strike="noStrike" cap="none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День кадет на ВДНХ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3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День кадет на ВДНХ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3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0650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ВсОШ, МОШ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ВсОШ, МОШ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ВсОШ, МОШ, олимпиады вузов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500"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ГТО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ГТО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sz="1300" b="1" u="none" strike="noStrike" cap="none">
                          <a:latin typeface="Times New Roman"/>
                          <a:ea typeface="Times New Roman"/>
                          <a:cs typeface="Times New Roman"/>
                        </a:rPr>
                        <a:t>ГТО</a:t>
                      </a:r>
                    </a:p>
                  </a:txBody>
                  <a:tcPr marL="68575" marR="68575" marT="91425" marB="91425" anchor="ctr">
                    <a:lnL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L>
                    <a:lnR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R>
                    <a:lnT w="126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T>
                    <a:lnB w="19050">
                      <a:solidFill>
                        <a:srgbClr val="000000"/>
                      </a:solidFill>
                      <a:prstDash val="solid"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4" name="Shape 134"/>
          <p:cNvSpPr txBox="1"/>
          <p:nvPr/>
        </p:nvSpPr>
        <p:spPr>
          <a:xfrm>
            <a:off x="227326" y="0"/>
            <a:ext cx="8346900" cy="12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sz="23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Мероприятия в рамках проекта </a:t>
            </a:r>
            <a:br>
              <a:rPr sz="23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sz="23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“Кадетский класс в Московской школе”</a:t>
            </a:r>
          </a:p>
          <a:p>
            <a:endParaRPr sz="14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6" name="Picture 136"/>
          <p:cNvPicPr/>
          <p:nvPr/>
        </p:nvPicPr>
        <p:blipFill>
          <a:blip r:embed="rId2"/>
          <a:stretch/>
        </p:blipFill>
        <p:spPr>
          <a:xfrm>
            <a:off x="-267127" y="0"/>
            <a:ext cx="963715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56"/>
          <p:cNvPicPr/>
          <p:nvPr/>
        </p:nvPicPr>
        <p:blipFill>
          <a:blip r:embed="rId2"/>
          <a:stretch/>
        </p:blipFill>
        <p:spPr>
          <a:xfrm>
            <a:off x="67510" y="314632"/>
            <a:ext cx="9076490" cy="514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/>
          </a:lstStyle>
          <a:p>
            <a:r>
              <a:rPr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Форма кадет полевая </a:t>
            </a:r>
          </a:p>
        </p:txBody>
      </p:sp>
      <p:pic>
        <p:nvPicPr>
          <p:cNvPr id="160" name="Picture 160"/>
          <p:cNvPicPr/>
          <p:nvPr/>
        </p:nvPicPr>
        <p:blipFill>
          <a:blip r:embed="rId2"/>
          <a:stretch/>
        </p:blipFill>
        <p:spPr>
          <a:xfrm>
            <a:off x="-18787" y="1417650"/>
            <a:ext cx="3396674" cy="3396674"/>
          </a:xfrm>
          <a:prstGeom prst="rect">
            <a:avLst/>
          </a:prstGeom>
          <a:ln>
            <a:noFill/>
          </a:ln>
        </p:spPr>
      </p:pic>
      <p:pic>
        <p:nvPicPr>
          <p:cNvPr id="162" name="Picture 162"/>
          <p:cNvPicPr/>
          <p:nvPr/>
        </p:nvPicPr>
        <p:blipFill>
          <a:blip r:embed="rId3"/>
          <a:stretch/>
        </p:blipFill>
        <p:spPr>
          <a:xfrm>
            <a:off x="6246050" y="1417650"/>
            <a:ext cx="2750250" cy="3396674"/>
          </a:xfrm>
          <a:prstGeom prst="rect">
            <a:avLst/>
          </a:prstGeom>
          <a:ln>
            <a:noFill/>
          </a:ln>
        </p:spPr>
      </p:pic>
      <p:sp>
        <p:nvSpPr>
          <p:cNvPr id="163" name="Shape 163"/>
          <p:cNvSpPr txBox="1"/>
          <p:nvPr/>
        </p:nvSpPr>
        <p:spPr>
          <a:xfrm>
            <a:off x="457200" y="5373875"/>
            <a:ext cx="2444700" cy="677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>
            <a:spAutoFit/>
          </a:bodyPr>
          <a:lstStyle/>
          <a:p>
            <a:endParaRPr sz="3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5" name="Picture 165"/>
          <p:cNvPicPr/>
          <p:nvPr/>
        </p:nvPicPr>
        <p:blipFill>
          <a:blip r:embed="rId4"/>
          <a:stretch/>
        </p:blipFill>
        <p:spPr>
          <a:xfrm>
            <a:off x="3486629" y="1417656"/>
            <a:ext cx="2547515" cy="3396674"/>
          </a:xfrm>
          <a:prstGeom prst="rect">
            <a:avLst/>
          </a:prstGeom>
          <a:ln>
            <a:noFill/>
          </a:ln>
        </p:spPr>
      </p:pic>
      <p:pic>
        <p:nvPicPr>
          <p:cNvPr id="167" name="Picture 167"/>
          <p:cNvPicPr/>
          <p:nvPr/>
        </p:nvPicPr>
        <p:blipFill>
          <a:blip r:embed="rId5"/>
          <a:stretch/>
        </p:blipFill>
        <p:spPr>
          <a:xfrm>
            <a:off x="0" y="5"/>
            <a:ext cx="9144000" cy="6857999"/>
          </a:xfrm>
          <a:prstGeom prst="rect">
            <a:avLst/>
          </a:prstGeom>
        </p:spPr>
      </p:pic>
      <p:pic>
        <p:nvPicPr>
          <p:cNvPr id="169" name="Picture 169"/>
          <p:cNvPicPr/>
          <p:nvPr/>
        </p:nvPicPr>
        <p:blipFill>
          <a:blip r:embed="rId6"/>
          <a:stretch/>
        </p:blipFill>
        <p:spPr>
          <a:xfrm>
            <a:off x="0" y="5"/>
            <a:ext cx="9144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87" y="4"/>
            <a:ext cx="9153910" cy="6848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1691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/>
          </a:lstStyle>
          <a:p>
            <a:r>
              <a:rPr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Форма кадет парадная</a:t>
            </a:r>
          </a:p>
        </p:txBody>
      </p:sp>
      <p:pic>
        <p:nvPicPr>
          <p:cNvPr id="173" name="Picture 173"/>
          <p:cNvPicPr/>
          <p:nvPr/>
        </p:nvPicPr>
        <p:blipFill>
          <a:blip r:embed="rId2"/>
          <a:stretch/>
        </p:blipFill>
        <p:spPr>
          <a:xfrm>
            <a:off x="3156438" y="1417638"/>
            <a:ext cx="2476500" cy="2476500"/>
          </a:xfrm>
          <a:prstGeom prst="rect">
            <a:avLst/>
          </a:prstGeom>
          <a:ln>
            <a:noFill/>
          </a:ln>
        </p:spPr>
      </p:pic>
      <p:pic>
        <p:nvPicPr>
          <p:cNvPr id="175" name="Picture 175"/>
          <p:cNvPicPr/>
          <p:nvPr/>
        </p:nvPicPr>
        <p:blipFill>
          <a:blip r:embed="rId3"/>
          <a:stretch/>
        </p:blipFill>
        <p:spPr>
          <a:xfrm>
            <a:off x="2433150" y="4475000"/>
            <a:ext cx="2476500" cy="2336250"/>
          </a:xfrm>
          <a:prstGeom prst="rect">
            <a:avLst/>
          </a:prstGeom>
          <a:ln>
            <a:noFill/>
          </a:ln>
        </p:spPr>
      </p:pic>
      <p:pic>
        <p:nvPicPr>
          <p:cNvPr id="177" name="Picture 177"/>
          <p:cNvPicPr/>
          <p:nvPr/>
        </p:nvPicPr>
        <p:blipFill>
          <a:blip r:embed="rId4"/>
          <a:stretch/>
        </p:blipFill>
        <p:spPr>
          <a:xfrm>
            <a:off x="5746650" y="1482904"/>
            <a:ext cx="2775474" cy="2097325"/>
          </a:xfrm>
          <a:prstGeom prst="rect">
            <a:avLst/>
          </a:prstGeom>
          <a:ln>
            <a:noFill/>
          </a:ln>
        </p:spPr>
      </p:pic>
      <p:pic>
        <p:nvPicPr>
          <p:cNvPr id="179" name="Picture 179"/>
          <p:cNvPicPr/>
          <p:nvPr/>
        </p:nvPicPr>
        <p:blipFill>
          <a:blip r:embed="rId5"/>
          <a:stretch/>
        </p:blipFill>
        <p:spPr>
          <a:xfrm>
            <a:off x="6853329" y="4475000"/>
            <a:ext cx="2290675" cy="2383000"/>
          </a:xfrm>
          <a:prstGeom prst="rect">
            <a:avLst/>
          </a:prstGeom>
          <a:ln>
            <a:noFill/>
          </a:ln>
        </p:spPr>
      </p:pic>
      <p:pic>
        <p:nvPicPr>
          <p:cNvPr id="181" name="Picture 181"/>
          <p:cNvPicPr/>
          <p:nvPr/>
        </p:nvPicPr>
        <p:blipFill>
          <a:blip r:embed="rId6"/>
          <a:stretch/>
        </p:blipFill>
        <p:spPr>
          <a:xfrm>
            <a:off x="4740800" y="4475000"/>
            <a:ext cx="2383000" cy="2336250"/>
          </a:xfrm>
          <a:prstGeom prst="rect">
            <a:avLst/>
          </a:prstGeom>
          <a:ln>
            <a:noFill/>
          </a:ln>
        </p:spPr>
      </p:pic>
      <p:pic>
        <p:nvPicPr>
          <p:cNvPr id="183" name="Picture 183"/>
          <p:cNvPicPr/>
          <p:nvPr/>
        </p:nvPicPr>
        <p:blipFill>
          <a:blip r:embed="rId7"/>
          <a:stretch/>
        </p:blipFill>
        <p:spPr>
          <a:xfrm>
            <a:off x="0" y="1206624"/>
            <a:ext cx="3156450" cy="3156450"/>
          </a:xfrm>
          <a:prstGeom prst="rect">
            <a:avLst/>
          </a:prstGeom>
          <a:ln>
            <a:noFill/>
          </a:ln>
        </p:spPr>
      </p:pic>
      <p:pic>
        <p:nvPicPr>
          <p:cNvPr id="185" name="Picture 185"/>
          <p:cNvPicPr/>
          <p:nvPr/>
        </p:nvPicPr>
        <p:blipFill>
          <a:blip r:embed="rId8"/>
          <a:stretch/>
        </p:blipFill>
        <p:spPr>
          <a:xfrm>
            <a:off x="152400" y="4515475"/>
            <a:ext cx="2383000" cy="2336250"/>
          </a:xfrm>
          <a:prstGeom prst="rect">
            <a:avLst/>
          </a:prstGeom>
          <a:ln>
            <a:noFill/>
          </a:ln>
        </p:spPr>
      </p:pic>
      <p:pic>
        <p:nvPicPr>
          <p:cNvPr id="187" name="Picture 187"/>
          <p:cNvPicPr/>
          <p:nvPr/>
        </p:nvPicPr>
        <p:blipFill>
          <a:blip r:embed="rId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112</TotalTime>
  <Words>541</Words>
  <Application>Microsoft Office PowerPoint</Application>
  <DocSecurity>0</DocSecurity>
  <PresentationFormat>Экран (4:3)</PresentationFormat>
  <Paragraphs>205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Форма кадет полевая </vt:lpstr>
      <vt:lpstr>Форма кадет парадная</vt:lpstr>
      <vt:lpstr>Вузы-партнёры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modified xsi:type="dcterms:W3CDTF">2026-06-11T09:19:55Z</dcterms:modified>
</cp:coreProperties>
</file>